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2" r:id="rId3"/>
    <p:sldId id="302" r:id="rId4"/>
    <p:sldId id="310" r:id="rId5"/>
    <p:sldId id="303" r:id="rId6"/>
    <p:sldId id="306" r:id="rId7"/>
    <p:sldId id="307" r:id="rId8"/>
    <p:sldId id="308" r:id="rId9"/>
    <p:sldId id="309" r:id="rId10"/>
    <p:sldId id="304" r:id="rId11"/>
    <p:sldId id="305" r:id="rId12"/>
    <p:sldId id="29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51CC5F-6ECF-4CDD-B11B-5617F99534B4}">
          <p14:sldIdLst>
            <p14:sldId id="256"/>
            <p14:sldId id="272"/>
            <p14:sldId id="302"/>
            <p14:sldId id="310"/>
            <p14:sldId id="303"/>
            <p14:sldId id="306"/>
            <p14:sldId id="307"/>
            <p14:sldId id="308"/>
            <p14:sldId id="309"/>
            <p14:sldId id="304"/>
            <p14:sldId id="305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48"/>
  </p:normalViewPr>
  <p:slideViewPr>
    <p:cSldViewPr snapToGrid="0" snapToObjects="1">
      <p:cViewPr>
        <p:scale>
          <a:sx n="93" d="100"/>
          <a:sy n="93" d="100"/>
        </p:scale>
        <p:origin x="7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422DA-9CC6-F24F-964E-83D03FBE0603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30524-D625-F045-93A7-563D3D834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84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1496" y="1970786"/>
            <a:ext cx="5031414" cy="118268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进度汇报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毛宽诚</a:t>
            </a:r>
            <a:endParaRPr 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201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06</a:t>
            </a:r>
            <a:r>
              <a:rPr 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26</a:t>
            </a:r>
            <a:endParaRPr 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63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1342616-F66A-48BE-9986-DAC19D94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94" y="1842912"/>
            <a:ext cx="5926907" cy="40493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997BDE-E18F-4E2D-995D-CF1F75304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072" y="1469202"/>
            <a:ext cx="5788205" cy="44230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3674D22-4157-4AF3-9573-CEDF2882CEB7}"/>
              </a:ext>
            </a:extLst>
          </p:cNvPr>
          <p:cNvSpPr txBox="1"/>
          <p:nvPr/>
        </p:nvSpPr>
        <p:spPr>
          <a:xfrm>
            <a:off x="1089060" y="518845"/>
            <a:ext cx="2219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，一致点漂移关联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，协方差交叉融合</a:t>
            </a:r>
          </a:p>
        </p:txBody>
      </p:sp>
    </p:spTree>
    <p:extLst>
      <p:ext uri="{BB962C8B-B14F-4D97-AF65-F5344CB8AC3E}">
        <p14:creationId xmlns:p14="http://schemas.microsoft.com/office/powerpoint/2010/main" val="2345877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E2422E-B018-4FF3-91D9-7B354A61E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50" y="1672822"/>
            <a:ext cx="6305785" cy="49470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042E42-B707-4AB4-9E1B-49F895FE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1" y="437584"/>
            <a:ext cx="7597739" cy="17307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92C7D4-6ADD-4E3D-9C33-DBC59D3F143E}"/>
              </a:ext>
            </a:extLst>
          </p:cNvPr>
          <p:cNvSpPr txBox="1"/>
          <p:nvPr/>
        </p:nvSpPr>
        <p:spPr>
          <a:xfrm>
            <a:off x="426781" y="2961408"/>
            <a:ext cx="395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作者是两个传感器都检出了目标，但是都不精确，目的是通过协方差融合进行位置精修。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87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536567-EB08-4E5C-B9EF-A8F6826D6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45664A6-D55D-44D2-9781-860ABF97F58D}"/>
              </a:ext>
            </a:extLst>
          </p:cNvPr>
          <p:cNvSpPr/>
          <p:nvPr/>
        </p:nvSpPr>
        <p:spPr>
          <a:xfrm>
            <a:off x="196104" y="3740139"/>
            <a:ext cx="104609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HALF FUSION</a:t>
            </a:r>
          </a:p>
          <a:p>
            <a:r>
              <a:rPr lang="en-US" altLang="zh-CN" b="1" dirty="0"/>
              <a:t>ROI pooling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Reasonable-all                 	      log-average miss rate = 40.44% (28.11%) recall = 80.79% (84.67%)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Reasonable-day                       log-average miss rate = 40.62% (49.82%) recall = 81.56% (58.28%)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Reasonable-night                     log-average miss rate = 40.61% (99.95%) recall = 78.86% (0.14%)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b="1" dirty="0"/>
              <a:t>ROI align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Reasonable-all                 	       log-average miss rate = 36.78% (22.91%) recall = 83.90% (88.04%)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Reasonable-day                 	 log-average miss rate = 38.33% (46.72%) recall = 83.63% (60.00%)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Reasonable-night               	 log-average miss rate = 34.00% (99.93%) recall = 84.58% (0.27%)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526AFE-3A5A-47AB-A50C-A6F3DA8EC8AC}"/>
              </a:ext>
            </a:extLst>
          </p:cNvPr>
          <p:cNvSpPr/>
          <p:nvPr/>
        </p:nvSpPr>
        <p:spPr>
          <a:xfrm>
            <a:off x="278297" y="566678"/>
            <a:ext cx="1123636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RPN FUSION </a:t>
            </a:r>
          </a:p>
          <a:p>
            <a:r>
              <a:rPr lang="en-US" altLang="zh-CN" dirty="0"/>
              <a:t> ROI align                                                  origin annotation    improved annotation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Reasonable-all                 	       log-average miss rate = 34.17% (19.17%) recall = 87.85% (91.68%)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Reasonable-day                 	 log-average miss rate = 34.62% (43.28%) recall = 88.07% (63.02%)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Reasonable-night               	 log-average miss rate = 32.32% (99.90%) recall = 87.31% (0.21%)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ROI pooling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Reasonable-all                 	        log-average miss rate = 40.26% (27.90%) recall = 83.40% (86.87%)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Reasonable-day                 	 log-average miss rate = 41.48% (49.77%) recall = 83.73% (59.45%)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Reasonable-night               	 log-average miss rate = 37.61% (99.95%) recall = 82.59% (0.14%)</a:t>
            </a:r>
          </a:p>
          <a:p>
            <a:endParaRPr lang="en-US" altLang="zh-C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683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B00A38-AB0B-4171-9FE7-A8C8229C2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dirty="0"/>
              <a:t>训练集：</a:t>
            </a:r>
            <a:r>
              <a:rPr lang="en-US" altLang="zh-CN" dirty="0"/>
              <a:t>train-all-02(set01-set05)</a:t>
            </a:r>
          </a:p>
          <a:p>
            <a:pPr marL="0" indent="0">
              <a:buNone/>
            </a:pPr>
            <a:r>
              <a:rPr lang="en-US" altLang="zh-CN" dirty="0"/>
              <a:t>		train-all-20(set01-set05)</a:t>
            </a:r>
          </a:p>
          <a:p>
            <a:pPr marL="0" indent="0">
              <a:buNone/>
            </a:pPr>
            <a:r>
              <a:rPr lang="zh-CN" altLang="en-US" dirty="0"/>
              <a:t>测试集：</a:t>
            </a:r>
            <a:r>
              <a:rPr lang="en-US" altLang="zh-CN" dirty="0"/>
              <a:t>test-all-20(set06-set11)</a:t>
            </a:r>
          </a:p>
          <a:p>
            <a:pPr marL="0" indent="0">
              <a:buNone/>
            </a:pPr>
            <a:r>
              <a:rPr lang="en-US" altLang="zh-CN" dirty="0"/>
              <a:t>		2252</a:t>
            </a:r>
            <a:r>
              <a:rPr lang="zh-CN" altLang="en-US" dirty="0"/>
              <a:t>张图片。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标签：</a:t>
            </a:r>
            <a:r>
              <a:rPr lang="en-US" altLang="zh-CN" dirty="0"/>
              <a:t>person/people/people?/cyclist</a:t>
            </a:r>
          </a:p>
          <a:p>
            <a:pPr marL="0" indent="0">
              <a:buNone/>
            </a:pPr>
            <a:r>
              <a:rPr lang="en-US" altLang="zh-CN" dirty="0"/>
              <a:t>	   </a:t>
            </a:r>
            <a:r>
              <a:rPr lang="zh-CN" altLang="en-US" dirty="0"/>
              <a:t>训练：全部训练</a:t>
            </a:r>
            <a:r>
              <a:rPr lang="en-US" altLang="zh-CN" dirty="0"/>
              <a:t>/</a:t>
            </a:r>
            <a:r>
              <a:rPr lang="zh-CN" altLang="en-US" dirty="0"/>
              <a:t>只取</a:t>
            </a:r>
            <a:r>
              <a:rPr lang="en-US" altLang="zh-CN" dirty="0"/>
              <a:t>person</a:t>
            </a:r>
          </a:p>
          <a:p>
            <a:pPr marL="0" indent="0">
              <a:buNone/>
            </a:pPr>
            <a:r>
              <a:rPr lang="en-US" altLang="zh-CN" dirty="0"/>
              <a:t>	   </a:t>
            </a:r>
            <a:r>
              <a:rPr lang="zh-CN" altLang="en-US" dirty="0"/>
              <a:t>测试：忽略</a:t>
            </a:r>
            <a:r>
              <a:rPr lang="en-US" altLang="zh-CN" dirty="0"/>
              <a:t> people/people?/cyclist</a:t>
            </a:r>
          </a:p>
          <a:p>
            <a:pPr marL="0" indent="0">
              <a:buNone/>
            </a:pPr>
            <a:r>
              <a:rPr lang="en-US" altLang="zh-CN" dirty="0"/>
              <a:t>	            </a:t>
            </a:r>
            <a:r>
              <a:rPr lang="zh-CN" altLang="en-US" dirty="0"/>
              <a:t> 忽略 </a:t>
            </a:r>
            <a:r>
              <a:rPr lang="en-US" altLang="zh-CN" dirty="0"/>
              <a:t>occlusion/</a:t>
            </a:r>
            <a:r>
              <a:rPr lang="zh-CN" altLang="en-US" dirty="0"/>
              <a:t>小尺寸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	</a:t>
            </a:r>
            <a:r>
              <a:rPr lang="zh-CN" altLang="en-US" dirty="0"/>
              <a:t>仅统计</a:t>
            </a:r>
            <a:r>
              <a:rPr lang="en-US" altLang="zh-CN" dirty="0"/>
              <a:t>person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person 478 197 46 87 0 0 0 0 0 0 0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person? 39 130 83 249 0 0 0 0 0 0 0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F18CC4-4044-4F30-B67B-4745F2110222}"/>
              </a:ext>
            </a:extLst>
          </p:cNvPr>
          <p:cNvSpPr/>
          <p:nvPr/>
        </p:nvSpPr>
        <p:spPr>
          <a:xfrm>
            <a:off x="900685" y="1117360"/>
            <a:ext cx="6264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92D050"/>
                </a:solidFill>
              </a:rPr>
              <a:t>基于</a:t>
            </a:r>
            <a:r>
              <a:rPr lang="en-US" altLang="zh-CN" sz="2800" dirty="0" err="1">
                <a:solidFill>
                  <a:srgbClr val="92D050"/>
                </a:solidFill>
              </a:rPr>
              <a:t>pytorch</a:t>
            </a:r>
            <a:r>
              <a:rPr lang="zh-CN" altLang="en-US" sz="2800" dirty="0">
                <a:solidFill>
                  <a:srgbClr val="92D050"/>
                </a:solidFill>
              </a:rPr>
              <a:t>的单</a:t>
            </a:r>
            <a:r>
              <a:rPr lang="en-US" altLang="zh-CN" sz="2800" dirty="0">
                <a:solidFill>
                  <a:srgbClr val="92D050"/>
                </a:solidFill>
              </a:rPr>
              <a:t>/</a:t>
            </a:r>
            <a:r>
              <a:rPr lang="zh-CN" altLang="en-US" sz="2800" dirty="0">
                <a:solidFill>
                  <a:srgbClr val="92D050"/>
                </a:solidFill>
              </a:rPr>
              <a:t>双波段行人检测实验</a:t>
            </a:r>
            <a:endParaRPr lang="en-US" altLang="zh-CN" sz="28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427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9731F7-A171-4617-9804-568E773CA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87" y="356352"/>
            <a:ext cx="4862941" cy="54539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7860E3-3FEE-46A8-89BA-F83381ADC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43" y="138703"/>
            <a:ext cx="4465071" cy="577407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F678E80-9789-4987-B638-8C647CEBB1E1}"/>
              </a:ext>
            </a:extLst>
          </p:cNvPr>
          <p:cNvSpPr/>
          <p:nvPr/>
        </p:nvSpPr>
        <p:spPr>
          <a:xfrm>
            <a:off x="1890382" y="6024408"/>
            <a:ext cx="1383712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27000" algn="just">
              <a:lnSpc>
                <a:spcPts val="2000"/>
              </a:lnSpc>
              <a:spcAft>
                <a:spcPts val="0"/>
              </a:spcAft>
            </a:pPr>
            <a:r>
              <a:rPr lang="en-US" altLang="zh-CN" b="1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rpn</a:t>
            </a:r>
            <a:r>
              <a:rPr lang="en-US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fusion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7BD8BE-2BC0-4C85-93C2-7D830D8A695A}"/>
              </a:ext>
            </a:extLst>
          </p:cNvPr>
          <p:cNvSpPr/>
          <p:nvPr/>
        </p:nvSpPr>
        <p:spPr>
          <a:xfrm>
            <a:off x="8095757" y="6024407"/>
            <a:ext cx="1527982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27000" algn="just">
              <a:lnSpc>
                <a:spcPts val="2000"/>
              </a:lnSpc>
              <a:spcAft>
                <a:spcPts val="0"/>
              </a:spcAft>
            </a:pPr>
            <a:r>
              <a:rPr lang="en-US" altLang="zh-CN" b="1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nms</a:t>
            </a:r>
            <a:r>
              <a:rPr lang="en-US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fusion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4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1E19472-DBC7-437A-8435-88B18AF87997}"/>
              </a:ext>
            </a:extLst>
          </p:cNvPr>
          <p:cNvSpPr/>
          <p:nvPr/>
        </p:nvSpPr>
        <p:spPr>
          <a:xfrm>
            <a:off x="580490" y="5746428"/>
            <a:ext cx="91969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Takumi K , Watanabe K , Ha Q , et al. [ACM Press the - Mountain View, California, USA (2017.10.23-2017.10.27)] Proceedings of the on Thematic Workshops of ACM Multimedia 2017, - Thematic Workshops \"17 - Multispectral Object Detection for Autonomous Vehicles[C]// The. 2017:35-43.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6A9AAE-0A85-4E09-9625-1962E5D7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33" y="596658"/>
            <a:ext cx="5726345" cy="40682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C78D9C-2490-4A72-92E0-5B8C9B59A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641" y="120186"/>
            <a:ext cx="5569741" cy="3619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7C48AA-6DC9-46E5-AA3C-DD06A11022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46"/>
          <a:stretch/>
        </p:blipFill>
        <p:spPr>
          <a:xfrm>
            <a:off x="7561940" y="4018767"/>
            <a:ext cx="4356083" cy="19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32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9F21A19-1C1D-4DAB-A45B-7CEA743715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86979"/>
              </p:ext>
            </p:extLst>
          </p:nvPr>
        </p:nvGraphicFramePr>
        <p:xfrm>
          <a:off x="976044" y="309168"/>
          <a:ext cx="8116585" cy="3113881"/>
        </p:xfrm>
        <a:graphic>
          <a:graphicData uri="http://schemas.openxmlformats.org/drawingml/2006/table">
            <a:tbl>
              <a:tblPr firstRow="1" firstCol="1" bandRow="1"/>
              <a:tblGrid>
                <a:gridCol w="1248311">
                  <a:extLst>
                    <a:ext uri="{9D8B030D-6E8A-4147-A177-3AD203B41FA5}">
                      <a16:colId xmlns:a16="http://schemas.microsoft.com/office/drawing/2014/main" val="1409828552"/>
                    </a:ext>
                  </a:extLst>
                </a:gridCol>
                <a:gridCol w="1351052">
                  <a:extLst>
                    <a:ext uri="{9D8B030D-6E8A-4147-A177-3AD203B41FA5}">
                      <a16:colId xmlns:a16="http://schemas.microsoft.com/office/drawing/2014/main" val="933436918"/>
                    </a:ext>
                  </a:extLst>
                </a:gridCol>
                <a:gridCol w="1268858">
                  <a:extLst>
                    <a:ext uri="{9D8B030D-6E8A-4147-A177-3AD203B41FA5}">
                      <a16:colId xmlns:a16="http://schemas.microsoft.com/office/drawing/2014/main" val="2177387131"/>
                    </a:ext>
                  </a:extLst>
                </a:gridCol>
                <a:gridCol w="1546261">
                  <a:extLst>
                    <a:ext uri="{9D8B030D-6E8A-4147-A177-3AD203B41FA5}">
                      <a16:colId xmlns:a16="http://schemas.microsoft.com/office/drawing/2014/main" val="747349293"/>
                    </a:ext>
                  </a:extLst>
                </a:gridCol>
                <a:gridCol w="1412696">
                  <a:extLst>
                    <a:ext uri="{9D8B030D-6E8A-4147-A177-3AD203B41FA5}">
                      <a16:colId xmlns:a16="http://schemas.microsoft.com/office/drawing/2014/main" val="4273439046"/>
                    </a:ext>
                  </a:extLst>
                </a:gridCol>
                <a:gridCol w="1289407">
                  <a:extLst>
                    <a:ext uri="{9D8B030D-6E8A-4147-A177-3AD203B41FA5}">
                      <a16:colId xmlns:a16="http://schemas.microsoft.com/office/drawing/2014/main" val="1796383240"/>
                    </a:ext>
                  </a:extLst>
                </a:gridCol>
              </a:tblGrid>
              <a:tr h="567459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方法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      Half fusion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</a:t>
                      </a:r>
                      <a:r>
                        <a:rPr lang="en-US" altLang="zh-CN" sz="1400" b="1" kern="100" dirty="0" err="1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rpn</a:t>
                      </a:r>
                      <a:r>
                        <a:rPr lang="en-US" altLang="zh-CN" sz="1400" b="1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fusion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 err="1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nms</a:t>
                      </a:r>
                      <a:r>
                        <a:rPr lang="en-US" altLang="zh-CN" sz="1400" b="1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fusion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736002"/>
                  </a:ext>
                </a:extLst>
              </a:tr>
              <a:tr h="844045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127000" algn="just" defTabSz="4572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Roi pooling</a:t>
                      </a:r>
                      <a:endParaRPr lang="zh-CN" alt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127000" algn="just" defTabSz="4572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Roi align</a:t>
                      </a:r>
                      <a:endParaRPr lang="zh-CN" alt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Roi pooling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Roi align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450470"/>
                  </a:ext>
                </a:extLst>
              </a:tr>
              <a:tr h="567459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All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40.44%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36.78%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40.26%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34.17%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41.96%</a:t>
                      </a:r>
                      <a:endParaRPr lang="zh-CN" sz="14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076986"/>
                  </a:ext>
                </a:extLst>
              </a:tr>
              <a:tr h="567459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Day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127000" algn="just" defTabSz="4572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40.61%</a:t>
                      </a:r>
                      <a:endParaRPr lang="zh-CN" alt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127000" algn="just" defTabSz="4572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38.33%</a:t>
                      </a:r>
                      <a:endParaRPr lang="zh-CN" alt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127000" algn="just" defTabSz="4572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41.48%</a:t>
                      </a:r>
                      <a:endParaRPr lang="zh-CN" alt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127000" algn="just" defTabSz="4572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34.62%</a:t>
                      </a:r>
                      <a:endParaRPr lang="zh-CN" alt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127000" algn="just" defTabSz="4572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44.47%</a:t>
                      </a:r>
                      <a:endParaRPr lang="zh-CN" altLang="zh-CN" sz="14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834085"/>
                  </a:ext>
                </a:extLst>
              </a:tr>
              <a:tr h="567459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Night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40.62%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34.00%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37.61%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32.32%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36.63%</a:t>
                      </a:r>
                      <a:endParaRPr lang="zh-CN" sz="14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631378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6F3EA6E-4258-4F84-A609-4409C4BF0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851805"/>
              </p:ext>
            </p:extLst>
          </p:nvPr>
        </p:nvGraphicFramePr>
        <p:xfrm>
          <a:off x="1643633" y="3736792"/>
          <a:ext cx="5724492" cy="2372818"/>
        </p:xfrm>
        <a:graphic>
          <a:graphicData uri="http://schemas.openxmlformats.org/drawingml/2006/table">
            <a:tbl>
              <a:tblPr firstRow="1" firstCol="1" bandRow="1"/>
              <a:tblGrid>
                <a:gridCol w="1937772">
                  <a:extLst>
                    <a:ext uri="{9D8B030D-6E8A-4147-A177-3AD203B41FA5}">
                      <a16:colId xmlns:a16="http://schemas.microsoft.com/office/drawing/2014/main" val="1637959263"/>
                    </a:ext>
                  </a:extLst>
                </a:gridCol>
                <a:gridCol w="1437520">
                  <a:extLst>
                    <a:ext uri="{9D8B030D-6E8A-4147-A177-3AD203B41FA5}">
                      <a16:colId xmlns:a16="http://schemas.microsoft.com/office/drawing/2014/main" val="569471552"/>
                    </a:ext>
                  </a:extLst>
                </a:gridCol>
                <a:gridCol w="1174600">
                  <a:extLst>
                    <a:ext uri="{9D8B030D-6E8A-4147-A177-3AD203B41FA5}">
                      <a16:colId xmlns:a16="http://schemas.microsoft.com/office/drawing/2014/main" val="3795275774"/>
                    </a:ext>
                  </a:extLst>
                </a:gridCol>
                <a:gridCol w="1174600">
                  <a:extLst>
                    <a:ext uri="{9D8B030D-6E8A-4147-A177-3AD203B41FA5}">
                      <a16:colId xmlns:a16="http://schemas.microsoft.com/office/drawing/2014/main" val="313783320"/>
                    </a:ext>
                  </a:extLst>
                </a:gridCol>
              </a:tblGrid>
              <a:tr h="470205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方法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Nms</a:t>
                      </a:r>
                      <a:r>
                        <a:rPr lang="en-US" altLang="zh-CN" sz="1400" dirty="0"/>
                        <a:t> fusion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 err="1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Rgb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 err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Ir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862732"/>
                  </a:ext>
                </a:extLst>
              </a:tr>
              <a:tr h="470205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Roi pooling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127000" algn="just" defTabSz="4572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Roi </a:t>
                      </a:r>
                      <a:r>
                        <a:rPr lang="en-US" altLang="zh-CN" sz="1400" kern="100" dirty="0" err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aglin</a:t>
                      </a:r>
                      <a:endParaRPr lang="zh-CN" alt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058114"/>
                  </a:ext>
                </a:extLst>
              </a:tr>
              <a:tr h="470205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All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41.96%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49.09%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46.04%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482402"/>
                  </a:ext>
                </a:extLst>
              </a:tr>
              <a:tr h="470205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Day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127000" algn="just" defTabSz="4572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44.47%</a:t>
                      </a:r>
                      <a:endParaRPr lang="zh-CN" alt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55.47%.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50.33%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819427"/>
                  </a:ext>
                </a:extLst>
              </a:tr>
              <a:tr h="470205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Night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36.63%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62.09%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33.92%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968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103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E608EF0-74DB-462D-BA0D-E70B72CB5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731" y="752208"/>
            <a:ext cx="4964771" cy="3971817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5D554F-96F7-40DC-8F73-FE05E1B7E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139" y="752208"/>
            <a:ext cx="4964771" cy="397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06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F18AB7-EE94-4C9C-AA9C-478778548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4" y="831350"/>
            <a:ext cx="5259083" cy="42072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4261AA-2C4C-43AF-BA8B-F01E9DD08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16" y="836486"/>
            <a:ext cx="5259084" cy="42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B3968B52-8955-48C4-80EA-88B332519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701" y="928227"/>
            <a:ext cx="4952840" cy="3962272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01A52D-5679-46F6-9C6F-B9B2994B1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174" y="912642"/>
            <a:ext cx="4956265" cy="396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02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78B66E8-ABF0-4D71-9A96-B828F84A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737" y="1514582"/>
            <a:ext cx="5497744" cy="43981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F19EE1-A763-4850-8496-83E0A9F8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53" y="1514582"/>
            <a:ext cx="5622960" cy="449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5052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18388</TotalTime>
  <Words>215</Words>
  <Application>Microsoft Office PowerPoint</Application>
  <PresentationFormat>宽屏</PresentationFormat>
  <Paragraphs>87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等线</vt:lpstr>
      <vt:lpstr>黑体</vt:lpstr>
      <vt:lpstr>宋体</vt:lpstr>
      <vt:lpstr>微软雅黑</vt:lpstr>
      <vt:lpstr>Arial</vt:lpstr>
      <vt:lpstr>Calibri</vt:lpstr>
      <vt:lpstr>Trebuchet MS</vt:lpstr>
      <vt:lpstr>Wingdings 3</vt:lpstr>
      <vt:lpstr>Facet</vt:lpstr>
      <vt:lpstr>进度汇报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of an Inference Run with TensorRT</dc:title>
  <dc:creator>Brant Zhao</dc:creator>
  <cp:lastModifiedBy>Mao Kuancheng</cp:lastModifiedBy>
  <cp:revision>554</cp:revision>
  <dcterms:created xsi:type="dcterms:W3CDTF">2017-12-23T03:55:49Z</dcterms:created>
  <dcterms:modified xsi:type="dcterms:W3CDTF">2019-06-26T03:48:40Z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558183-044c-4105-8d9c-cea02a2a3d86_Enabled">
    <vt:lpwstr>True</vt:lpwstr>
  </property>
  <property fmtid="{D5CDD505-2E9C-101B-9397-08002B2CF9AE}" pid="3" name="MSIP_Label_6b558183-044c-4105-8d9c-cea02a2a3d86_SiteId">
    <vt:lpwstr>43083d15-7273-40c1-b7db-39efd9ccc17a</vt:lpwstr>
  </property>
  <property fmtid="{D5CDD505-2E9C-101B-9397-08002B2CF9AE}" pid="4" name="MSIP_Label_6b558183-044c-4105-8d9c-cea02a2a3d86_Owner">
    <vt:lpwstr>kmao@nvidia.com</vt:lpwstr>
  </property>
  <property fmtid="{D5CDD505-2E9C-101B-9397-08002B2CF9AE}" pid="5" name="MSIP_Label_6b558183-044c-4105-8d9c-cea02a2a3d86_SetDate">
    <vt:lpwstr>2018-10-15T14:09:33.6637402Z</vt:lpwstr>
  </property>
  <property fmtid="{D5CDD505-2E9C-101B-9397-08002B2CF9AE}" pid="6" name="MSIP_Label_6b558183-044c-4105-8d9c-cea02a2a3d86_Name">
    <vt:lpwstr>Unrestricted</vt:lpwstr>
  </property>
  <property fmtid="{D5CDD505-2E9C-101B-9397-08002B2CF9AE}" pid="7" name="MSIP_Label_6b558183-044c-4105-8d9c-cea02a2a3d86_Application">
    <vt:lpwstr>Microsoft Azure Information Protection</vt:lpwstr>
  </property>
  <property fmtid="{D5CDD505-2E9C-101B-9397-08002B2CF9AE}" pid="8" name="MSIP_Label_6b558183-044c-4105-8d9c-cea02a2a3d86_Extended_MSFT_Method">
    <vt:lpwstr>Automatic</vt:lpwstr>
  </property>
  <property fmtid="{D5CDD505-2E9C-101B-9397-08002B2CF9AE}" pid="9" name="Sensitivity">
    <vt:lpwstr>Unrestricted</vt:lpwstr>
  </property>
</Properties>
</file>